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6" r:id="rId4"/>
    <p:sldId id="257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1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0BAB-3B67-4CE1-A397-4387693B7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7AA93-31D7-4A69-9F3F-AF31D72E4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79A28-F22A-45B6-8EB7-8EDFC119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13D3C-9537-4BCE-B928-85F6D845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152E-CE59-4412-A497-799D328E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2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0608-1D89-420A-AF54-FA47346F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6EE58-7FCC-490A-BC29-B658EDFEF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85E8A-FD42-4901-80F7-F20C614B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4DA9-F892-41F4-9067-E1871373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F2782-6000-421F-B9A3-BC7447C0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BCE9A-4A82-4844-9EFB-D895AC497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F56E0-6186-409B-B7A1-8B80FABCB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5A0E8-9948-43E3-AEF1-13E5ABD3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9FD1-A86D-45E0-8817-12E6ABD9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72EE-0FA4-4CEE-A321-D87E2E20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12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B416-CD02-40FA-8173-77133A14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5DAC-D21B-41D8-A983-E29811A6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620F4-9DE2-4414-AA26-41822DBF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1FCF1-A572-40D3-BA7A-80999E9D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0780D-D62C-4246-B40C-74AD1B5C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55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3978-3937-42C6-9F6A-BBD61A8F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1B545-EDBE-44D0-98D7-811F1347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4141E-5CB3-49CF-A744-2A3C97F0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7FAF7-72FE-43AB-90AA-0F79718B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FF694-B815-4922-858C-D95485BA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38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2498-7D30-42E9-BC8C-5E3B3842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36031-C8ED-4AE3-9B64-CE8D7744B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E51F4-25FD-4990-86C8-0C4D0E1A3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3A0E-E1B6-48C0-BA6E-3268E71D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AB316-BB00-4EDE-81E0-8794B7F5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36298-64F7-49F9-BB5F-A26C33B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98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D362-F2E6-4B7C-B2BD-F63CDEC5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E18F4-6AB8-46FE-B3B3-4B68A278D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7E5D9-6E27-48F4-BFD7-7EC54AB8A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35F27-BF91-47E6-9FB4-DFD4F54FB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56166-6A5E-44CF-939D-3A846436E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9BF21-E640-4B81-9FA2-EE04A7F2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691EA-46A4-4046-8ABE-1C324678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94DC8-E5BB-4DDC-90B6-432EA853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8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E9B5-014B-4A8A-8887-29604B17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C30E0-1749-403F-8465-9D912959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5937A-A4E4-45A5-8C9F-19CD7470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291B1-1A89-4A7E-A363-83D969A4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21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CC6F1-6EA6-4EA7-BD90-45397812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0E3DC-9EB1-4543-9578-265F3CA6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DD187-6406-426C-8F68-16F1BE10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84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C649-A8F8-4126-8365-E67E6EA0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456F-666E-4715-8154-0FA8233CE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85491-CF69-4783-B582-6F6369F3A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62727-5451-4D38-880F-57B88928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D6BC8-411B-436E-9468-A7F3D447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4662E-3F50-4C89-B735-09172D64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93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5DED-C5DC-439B-84ED-99EDF116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369955-15B4-4230-87D3-4A0BDF0D0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8C7D7-58D1-4252-BF6C-CA4603FDE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9353F-D5C7-40A8-BCA6-2A61513F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F5D54-06E1-4FB8-B620-B5D1EC10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FDCCE-2325-4CF8-B5D5-E01684CC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8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8370B-1F52-4DE9-9C8C-67CCEA4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2482E-CE15-472D-B3CC-FC455964E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1A5BE-9117-49B9-BE5A-147D7DB9F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CC2EA-7A58-424A-84C5-6D70212AEC49}" type="datetimeFigureOut">
              <a:rPr lang="de-DE" smtClean="0"/>
              <a:t>14.02.2022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EDCE9-9557-407F-820A-4E26D135D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DBBD-F15B-4C97-8AE5-FED7BFB7C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6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A13A5C0-5199-4F4E-BC1A-694EF2A4B487}"/>
              </a:ext>
            </a:extLst>
          </p:cNvPr>
          <p:cNvGrpSpPr/>
          <p:nvPr/>
        </p:nvGrpSpPr>
        <p:grpSpPr>
          <a:xfrm>
            <a:off x="967216" y="365760"/>
            <a:ext cx="8200757" cy="3589558"/>
            <a:chOff x="967216" y="365760"/>
            <a:chExt cx="8200757" cy="35895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CB9485-5C9F-4C4D-B20E-16B4CEC468BB}"/>
                </a:ext>
              </a:extLst>
            </p:cNvPr>
            <p:cNvSpPr txBox="1"/>
            <p:nvPr/>
          </p:nvSpPr>
          <p:spPr>
            <a:xfrm>
              <a:off x="967216" y="365760"/>
              <a:ext cx="2975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b="1" dirty="0"/>
                <a:t>Every lens has field curvature</a:t>
              </a:r>
              <a:endParaRPr lang="de-DE" b="1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0C9677-3898-4029-A152-97550851D4DD}"/>
                </a:ext>
              </a:extLst>
            </p:cNvPr>
            <p:cNvCxnSpPr/>
            <p:nvPr/>
          </p:nvCxnSpPr>
          <p:spPr>
            <a:xfrm>
              <a:off x="2137216" y="1184932"/>
              <a:ext cx="0" cy="2489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2EEDC0-C1E9-4D2A-811C-D3EB1D1627B1}"/>
                </a:ext>
              </a:extLst>
            </p:cNvPr>
            <p:cNvSpPr/>
            <p:nvPr/>
          </p:nvSpPr>
          <p:spPr>
            <a:xfrm>
              <a:off x="3395420" y="1088412"/>
              <a:ext cx="346525" cy="26822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8BF06-0B5D-4649-A724-3020165306BE}"/>
                </a:ext>
              </a:extLst>
            </p:cNvPr>
            <p:cNvSpPr txBox="1"/>
            <p:nvPr/>
          </p:nvSpPr>
          <p:spPr>
            <a:xfrm>
              <a:off x="967216" y="3383524"/>
              <a:ext cx="11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Flat object</a:t>
              </a:r>
              <a:endParaRPr lang="de-DE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15774E-E805-498F-B719-14B0463B3C6E}"/>
                </a:ext>
              </a:extLst>
            </p:cNvPr>
            <p:cNvCxnSpPr/>
            <p:nvPr/>
          </p:nvCxnSpPr>
          <p:spPr>
            <a:xfrm>
              <a:off x="5774496" y="1184932"/>
              <a:ext cx="0" cy="24892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3BB67-FC81-4FC6-A44E-7A052347FB80}"/>
                </a:ext>
              </a:extLst>
            </p:cNvPr>
            <p:cNvSpPr txBox="1"/>
            <p:nvPr/>
          </p:nvSpPr>
          <p:spPr>
            <a:xfrm>
              <a:off x="5860569" y="3401320"/>
              <a:ext cx="1200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Flat sensor</a:t>
              </a:r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24EC4B-FAB1-428E-A4A0-3427D032385F}"/>
                </a:ext>
              </a:extLst>
            </p:cNvPr>
            <p:cNvSpPr/>
            <p:nvPr/>
          </p:nvSpPr>
          <p:spPr>
            <a:xfrm>
              <a:off x="5625706" y="1184932"/>
              <a:ext cx="171204" cy="2535936"/>
            </a:xfrm>
            <a:custGeom>
              <a:avLst/>
              <a:gdLst>
                <a:gd name="connsiteX0" fmla="*/ 42672 w 171204"/>
                <a:gd name="connsiteY0" fmla="*/ 0 h 2535936"/>
                <a:gd name="connsiteX1" fmla="*/ 170688 w 171204"/>
                <a:gd name="connsiteY1" fmla="*/ 1274064 h 2535936"/>
                <a:gd name="connsiteX2" fmla="*/ 0 w 171204"/>
                <a:gd name="connsiteY2" fmla="*/ 2535936 h 253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204" h="2535936">
                  <a:moveTo>
                    <a:pt x="42672" y="0"/>
                  </a:moveTo>
                  <a:cubicBezTo>
                    <a:pt x="110236" y="425704"/>
                    <a:pt x="177800" y="851408"/>
                    <a:pt x="170688" y="1274064"/>
                  </a:cubicBezTo>
                  <a:cubicBezTo>
                    <a:pt x="163576" y="1696720"/>
                    <a:pt x="81788" y="2116328"/>
                    <a:pt x="0" y="253593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CC4625-3D79-4E06-BE47-DB0DDF6D6EEA}"/>
                </a:ext>
              </a:extLst>
            </p:cNvPr>
            <p:cNvSpPr txBox="1"/>
            <p:nvPr/>
          </p:nvSpPr>
          <p:spPr>
            <a:xfrm>
              <a:off x="4225467" y="3585986"/>
              <a:ext cx="1474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Curved image</a:t>
              </a:r>
              <a:endParaRPr lang="de-DE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8E5373-3C7D-436D-92B7-35402734D928}"/>
                </a:ext>
              </a:extLst>
            </p:cNvPr>
            <p:cNvSpPr txBox="1"/>
            <p:nvPr/>
          </p:nvSpPr>
          <p:spPr>
            <a:xfrm>
              <a:off x="5700101" y="365760"/>
              <a:ext cx="3467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Out of focus (“soft” edges/corners)</a:t>
              </a:r>
              <a:endParaRPr lang="de-DE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17E98C-2788-4FE7-B816-D93EF092356A}"/>
                </a:ext>
              </a:extLst>
            </p:cNvPr>
            <p:cNvCxnSpPr/>
            <p:nvPr/>
          </p:nvCxnSpPr>
          <p:spPr>
            <a:xfrm flipH="1">
              <a:off x="5700101" y="735092"/>
              <a:ext cx="553465" cy="353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71A684-67DF-49A1-A3A6-72027D1A81B9}"/>
              </a:ext>
            </a:extLst>
          </p:cNvPr>
          <p:cNvSpPr txBox="1"/>
          <p:nvPr/>
        </p:nvSpPr>
        <p:spPr>
          <a:xfrm>
            <a:off x="1030637" y="4819973"/>
            <a:ext cx="6220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For SPIM field curvature matters, because light-sheet is straight. </a:t>
            </a:r>
          </a:p>
          <a:p>
            <a:r>
              <a:rPr lang="en-150" dirty="0"/>
              <a:t>Field curvature reduces the resolution at the FOV edges.</a:t>
            </a:r>
            <a:endParaRPr lang="de-DE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A32D48-FCDE-4758-AA84-2BE42C3F3D96}"/>
              </a:ext>
            </a:extLst>
          </p:cNvPr>
          <p:cNvGrpSpPr/>
          <p:nvPr/>
        </p:nvGrpSpPr>
        <p:grpSpPr>
          <a:xfrm>
            <a:off x="9668601" y="643180"/>
            <a:ext cx="1233358" cy="3634352"/>
            <a:chOff x="9668601" y="643180"/>
            <a:chExt cx="1233358" cy="36343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C3D5B2-637D-4B65-A378-61050CF6FD69}"/>
                </a:ext>
              </a:extLst>
            </p:cNvPr>
            <p:cNvSpPr/>
            <p:nvPr/>
          </p:nvSpPr>
          <p:spPr>
            <a:xfrm>
              <a:off x="9668601" y="1088412"/>
              <a:ext cx="378434" cy="2583561"/>
            </a:xfrm>
            <a:custGeom>
              <a:avLst/>
              <a:gdLst>
                <a:gd name="connsiteX0" fmla="*/ 42672 w 171204"/>
                <a:gd name="connsiteY0" fmla="*/ 0 h 2535936"/>
                <a:gd name="connsiteX1" fmla="*/ 170688 w 171204"/>
                <a:gd name="connsiteY1" fmla="*/ 1274064 h 2535936"/>
                <a:gd name="connsiteX2" fmla="*/ 0 w 171204"/>
                <a:gd name="connsiteY2" fmla="*/ 2535936 h 2535936"/>
                <a:gd name="connsiteX0" fmla="*/ 7189 w 171037"/>
                <a:gd name="connsiteY0" fmla="*/ 0 h 2583561"/>
                <a:gd name="connsiteX1" fmla="*/ 170688 w 171037"/>
                <a:gd name="connsiteY1" fmla="*/ 1321689 h 2583561"/>
                <a:gd name="connsiteX2" fmla="*/ 0 w 171037"/>
                <a:gd name="connsiteY2" fmla="*/ 2583561 h 2583561"/>
                <a:gd name="connsiteX0" fmla="*/ 7189 w 171512"/>
                <a:gd name="connsiteY0" fmla="*/ 0 h 2583561"/>
                <a:gd name="connsiteX1" fmla="*/ 170688 w 171512"/>
                <a:gd name="connsiteY1" fmla="*/ 1321689 h 2583561"/>
                <a:gd name="connsiteX2" fmla="*/ 0 w 171512"/>
                <a:gd name="connsiteY2" fmla="*/ 2583561 h 2583561"/>
                <a:gd name="connsiteX0" fmla="*/ 7189 w 171512"/>
                <a:gd name="connsiteY0" fmla="*/ 0 h 2583561"/>
                <a:gd name="connsiteX1" fmla="*/ 170688 w 171512"/>
                <a:gd name="connsiteY1" fmla="*/ 1321689 h 2583561"/>
                <a:gd name="connsiteX2" fmla="*/ 0 w 171512"/>
                <a:gd name="connsiteY2" fmla="*/ 2583561 h 2583561"/>
                <a:gd name="connsiteX0" fmla="*/ 7189 w 171512"/>
                <a:gd name="connsiteY0" fmla="*/ 0 h 2583561"/>
                <a:gd name="connsiteX1" fmla="*/ 170688 w 171512"/>
                <a:gd name="connsiteY1" fmla="*/ 1321689 h 2583561"/>
                <a:gd name="connsiteX2" fmla="*/ 0 w 171512"/>
                <a:gd name="connsiteY2" fmla="*/ 2583561 h 25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512" h="2583561">
                  <a:moveTo>
                    <a:pt x="7189" y="0"/>
                  </a:moveTo>
                  <a:cubicBezTo>
                    <a:pt x="140186" y="572938"/>
                    <a:pt x="177800" y="899033"/>
                    <a:pt x="170688" y="1321689"/>
                  </a:cubicBezTo>
                  <a:cubicBezTo>
                    <a:pt x="163576" y="1744345"/>
                    <a:pt x="143372" y="2039967"/>
                    <a:pt x="0" y="25835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D52B53-AFD5-4F26-9EAE-E66904785100}"/>
                </a:ext>
              </a:extLst>
            </p:cNvPr>
            <p:cNvCxnSpPr/>
            <p:nvPr/>
          </p:nvCxnSpPr>
          <p:spPr>
            <a:xfrm>
              <a:off x="9668601" y="643180"/>
              <a:ext cx="0" cy="3634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EA064B-EBA0-414E-B894-F7EEF0C8465C}"/>
                </a:ext>
              </a:extLst>
            </p:cNvPr>
            <p:cNvCxnSpPr/>
            <p:nvPr/>
          </p:nvCxnSpPr>
          <p:spPr>
            <a:xfrm>
              <a:off x="9668601" y="2278251"/>
              <a:ext cx="37843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14599B-3DF8-4C68-AE8B-F638227D8BA8}"/>
                </a:ext>
              </a:extLst>
            </p:cNvPr>
            <p:cNvSpPr txBox="1"/>
            <p:nvPr/>
          </p:nvSpPr>
          <p:spPr>
            <a:xfrm>
              <a:off x="10193367" y="2091024"/>
              <a:ext cx="708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“Sag”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17558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8B3E7C-6ADB-4459-BC19-CD84570EDC47}"/>
              </a:ext>
            </a:extLst>
          </p:cNvPr>
          <p:cNvSpPr txBox="1"/>
          <p:nvPr/>
        </p:nvSpPr>
        <p:spPr>
          <a:xfrm>
            <a:off x="406400" y="389374"/>
            <a:ext cx="671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dirty="0"/>
              <a:t>Field curvature testing for </a:t>
            </a:r>
            <a:r>
              <a:rPr lang="en-150" dirty="0" err="1"/>
              <a:t>mesoSPIM</a:t>
            </a:r>
            <a:r>
              <a:rPr lang="en-150" dirty="0"/>
              <a:t> detection lenses. Why bother?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B131D-9C2D-423C-AAE3-1697F18C9E6D}"/>
              </a:ext>
            </a:extLst>
          </p:cNvPr>
          <p:cNvSpPr txBox="1"/>
          <p:nvPr/>
        </p:nvSpPr>
        <p:spPr>
          <a:xfrm>
            <a:off x="406400" y="5831579"/>
            <a:ext cx="1907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Image courtesy: F. Voigt</a:t>
            </a: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F575E099-E178-482C-B2B9-991A41CC3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8" y="859690"/>
            <a:ext cx="6529272" cy="4897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6A4100-6EA7-48E2-9CF2-6F0DF461EEA0}"/>
              </a:ext>
            </a:extLst>
          </p:cNvPr>
          <p:cNvSpPr txBox="1"/>
          <p:nvPr/>
        </p:nvSpPr>
        <p:spPr>
          <a:xfrm>
            <a:off x="406400" y="6261276"/>
            <a:ext cx="5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1400" dirty="0"/>
              <a:t>Thorlabs </a:t>
            </a:r>
            <a:r>
              <a:rPr lang="en-US" sz="1400" dirty="0"/>
              <a:t>R2L2S3P2</a:t>
            </a:r>
            <a:r>
              <a:rPr lang="en-150" sz="1400" dirty="0"/>
              <a:t> </a:t>
            </a:r>
            <a:r>
              <a:rPr lang="en-US" sz="1400" dirty="0"/>
              <a:t>Grid Distortion Target, 1.5" x 1.5", 250 µm Grid Spacing</a:t>
            </a:r>
            <a:r>
              <a:rPr lang="en-150" sz="1400" dirty="0"/>
              <a:t> </a:t>
            </a:r>
            <a:endParaRPr lang="de-DE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321FCC-8836-4A09-B00F-7E2E196D9B73}"/>
              </a:ext>
            </a:extLst>
          </p:cNvPr>
          <p:cNvGrpSpPr/>
          <p:nvPr/>
        </p:nvGrpSpPr>
        <p:grpSpPr>
          <a:xfrm>
            <a:off x="7695930" y="1045648"/>
            <a:ext cx="3911600" cy="4340798"/>
            <a:chOff x="7695930" y="1045648"/>
            <a:chExt cx="3911600" cy="43407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48F203-0489-4BDE-B137-14F547C8B266}"/>
                </a:ext>
              </a:extLst>
            </p:cNvPr>
            <p:cNvGrpSpPr/>
            <p:nvPr/>
          </p:nvGrpSpPr>
          <p:grpSpPr>
            <a:xfrm>
              <a:off x="7695930" y="1060490"/>
              <a:ext cx="3911600" cy="4325956"/>
              <a:chOff x="7695930" y="1060490"/>
              <a:chExt cx="3911600" cy="432595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E5A225-3966-4464-8439-18AF74E33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5930" y="1060490"/>
                <a:ext cx="3911600" cy="39116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F3AFD-BB49-442F-96BA-5FE079CB09E8}"/>
                  </a:ext>
                </a:extLst>
              </p:cNvPr>
              <p:cNvSpPr txBox="1"/>
              <p:nvPr/>
            </p:nvSpPr>
            <p:spPr>
              <a:xfrm>
                <a:off x="7695930" y="5047892"/>
                <a:ext cx="20537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150" sz="1600" dirty="0"/>
                  <a:t>Olympus MVPLAPO1x</a:t>
                </a:r>
                <a:endParaRPr lang="de-DE" sz="16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992F74-ADEB-4C21-BD47-1A190B7409A6}"/>
                </a:ext>
              </a:extLst>
            </p:cNvPr>
            <p:cNvSpPr txBox="1"/>
            <p:nvPr/>
          </p:nvSpPr>
          <p:spPr>
            <a:xfrm>
              <a:off x="9296130" y="1045648"/>
              <a:ext cx="711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150" sz="1800" dirty="0"/>
                <a:t>1.25x</a:t>
              </a:r>
              <a:endParaRPr lang="de-DE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2F3359E-EE12-4724-B7BC-A06FF70CD618}"/>
              </a:ext>
            </a:extLst>
          </p:cNvPr>
          <p:cNvSpPr txBox="1"/>
          <p:nvPr/>
        </p:nvSpPr>
        <p:spPr>
          <a:xfrm>
            <a:off x="7695930" y="5462248"/>
            <a:ext cx="328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What does “soft” corner mean,</a:t>
            </a:r>
          </a:p>
          <a:p>
            <a:r>
              <a:rPr lang="en-150" dirty="0"/>
              <a:t>quantitatively?</a:t>
            </a:r>
          </a:p>
          <a:p>
            <a:endParaRPr lang="en-150" dirty="0"/>
          </a:p>
          <a:p>
            <a:r>
              <a:rPr lang="en-150" dirty="0"/>
              <a:t>Which lenses are good/bad?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50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1F574-8ACF-4BC8-B68F-F75BDA117AA8}"/>
              </a:ext>
            </a:extLst>
          </p:cNvPr>
          <p:cNvSpPr txBox="1"/>
          <p:nvPr/>
        </p:nvSpPr>
        <p:spPr>
          <a:xfrm>
            <a:off x="331599" y="300067"/>
            <a:ext cx="221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The testing apparatus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5BE95C-E901-406E-BC13-675C9D4C9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4" b="25537"/>
          <a:stretch/>
        </p:blipFill>
        <p:spPr bwMode="auto">
          <a:xfrm>
            <a:off x="4542295" y="1196708"/>
            <a:ext cx="4214247" cy="201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B4538-7107-4F1B-A549-532C83FCCD9C}"/>
              </a:ext>
            </a:extLst>
          </p:cNvPr>
          <p:cNvSpPr txBox="1"/>
          <p:nvPr/>
        </p:nvSpPr>
        <p:spPr>
          <a:xfrm>
            <a:off x="4602997" y="3244334"/>
            <a:ext cx="627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Thorlabs </a:t>
            </a:r>
            <a:r>
              <a:rPr lang="en-US" b="1" dirty="0"/>
              <a:t>R1L3S14N</a:t>
            </a:r>
            <a:r>
              <a:rPr lang="en-US" dirty="0"/>
              <a:t> - Ronchi Ruling Test Target, 3" x 1", 40 </a:t>
            </a:r>
            <a:r>
              <a:rPr lang="en-US" dirty="0" err="1"/>
              <a:t>lp</a:t>
            </a:r>
            <a:r>
              <a:rPr lang="en-US" dirty="0"/>
              <a:t>/mm</a:t>
            </a:r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52EF1B-B318-4C28-B9D1-40D71CD2AD79}"/>
              </a:ext>
            </a:extLst>
          </p:cNvPr>
          <p:cNvGrpSpPr/>
          <p:nvPr/>
        </p:nvGrpSpPr>
        <p:grpSpPr>
          <a:xfrm>
            <a:off x="331599" y="1379349"/>
            <a:ext cx="6379167" cy="5178584"/>
            <a:chOff x="331599" y="1379349"/>
            <a:chExt cx="6379167" cy="5178584"/>
          </a:xfrm>
        </p:grpSpPr>
        <p:pic>
          <p:nvPicPr>
            <p:cNvPr id="6" name="Picture 5" descr="A picture containing indoor, black&#10;&#10;Description automatically generated">
              <a:extLst>
                <a:ext uri="{FF2B5EF4-FFF2-40B4-BE49-F238E27FC236}">
                  <a16:creationId xmlns:a16="http://schemas.microsoft.com/office/drawing/2014/main" id="{61331436-E94F-4B32-8AB5-50C7E937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15723" y="2026671"/>
              <a:ext cx="5178584" cy="3883939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71522F8-F84A-461E-B771-F9759B8B12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9" t="8551" r="3020" b="8860"/>
            <a:stretch/>
          </p:blipFill>
          <p:spPr bwMode="auto">
            <a:xfrm>
              <a:off x="4765729" y="3968640"/>
              <a:ext cx="1945037" cy="207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9D6069-F200-47A0-9AD4-B9625DDDC348}"/>
                </a:ext>
              </a:extLst>
            </p:cNvPr>
            <p:cNvSpPr/>
            <p:nvPr/>
          </p:nvSpPr>
          <p:spPr>
            <a:xfrm>
              <a:off x="2216258" y="4153546"/>
              <a:ext cx="154983" cy="1627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7F54AF-A4F4-46CC-A22F-7173A32AD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241" y="3968640"/>
              <a:ext cx="2394488" cy="18490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D93153-2450-411A-93BF-883B0749F1D6}"/>
                </a:ext>
              </a:extLst>
            </p:cNvPr>
            <p:cNvCxnSpPr>
              <a:cxnSpLocks/>
            </p:cNvCxnSpPr>
            <p:nvPr/>
          </p:nvCxnSpPr>
          <p:spPr>
            <a:xfrm>
              <a:off x="2371241" y="4336186"/>
              <a:ext cx="2394488" cy="170922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9E22BBB-CB9D-4DC4-8D7E-754F5E841114}"/>
              </a:ext>
            </a:extLst>
          </p:cNvPr>
          <p:cNvSpPr txBox="1"/>
          <p:nvPr/>
        </p:nvSpPr>
        <p:spPr>
          <a:xfrm>
            <a:off x="7027276" y="4139068"/>
            <a:ext cx="4717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Imaging the Ronchi slide at different F-positions:</a:t>
            </a:r>
          </a:p>
          <a:p>
            <a:r>
              <a:rPr lang="en-150" dirty="0"/>
              <a:t>-300, -290, ... 0, ...., 290, 300 um</a:t>
            </a:r>
          </a:p>
          <a:p>
            <a:endParaRPr lang="en-150" dirty="0"/>
          </a:p>
          <a:p>
            <a:r>
              <a:rPr lang="en-150" dirty="0"/>
              <a:t>Illumination: smartphone screen.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39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1B9CA4-774A-4FEB-A0F8-842C7E789BE2}"/>
              </a:ext>
            </a:extLst>
          </p:cNvPr>
          <p:cNvSpPr/>
          <p:nvPr/>
        </p:nvSpPr>
        <p:spPr>
          <a:xfrm>
            <a:off x="1757680" y="782320"/>
            <a:ext cx="3322320" cy="3291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A8454D7-4897-4AE0-8D62-8ED7F7918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t="8551" r="3020" b="8860"/>
          <a:stretch/>
        </p:blipFill>
        <p:spPr bwMode="auto">
          <a:xfrm>
            <a:off x="1757680" y="782320"/>
            <a:ext cx="548637" cy="5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6F4755F-B51D-4E14-AFE9-5EB755ADDAE3}"/>
              </a:ext>
            </a:extLst>
          </p:cNvPr>
          <p:cNvGrpSpPr/>
          <p:nvPr/>
        </p:nvGrpSpPr>
        <p:grpSpPr>
          <a:xfrm>
            <a:off x="2306320" y="782319"/>
            <a:ext cx="2194560" cy="3291835"/>
            <a:chOff x="1036320" y="406400"/>
            <a:chExt cx="2194560" cy="30226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DD5CDE-44F7-49E0-A49D-90BB6137A376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FDDBB7-E782-459B-8312-1828AAF236A1}"/>
                </a:ext>
              </a:extLst>
            </p:cNvPr>
            <p:cNvCxnSpPr>
              <a:cxnSpLocks/>
            </p:cNvCxnSpPr>
            <p:nvPr/>
          </p:nvCxnSpPr>
          <p:spPr>
            <a:xfrm>
              <a:off x="103632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6DC1EF-B915-4B4E-96F0-912AFCAFF4C2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5DFE80-F62E-46D2-A967-747B06A9DB75}"/>
                </a:ext>
              </a:extLst>
            </p:cNvPr>
            <p:cNvCxnSpPr>
              <a:cxnSpLocks/>
            </p:cNvCxnSpPr>
            <p:nvPr/>
          </p:nvCxnSpPr>
          <p:spPr>
            <a:xfrm>
              <a:off x="268224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984954-A588-40EB-838A-E8CA9407BAE5}"/>
                </a:ext>
              </a:extLst>
            </p:cNvPr>
            <p:cNvCxnSpPr>
              <a:cxnSpLocks/>
            </p:cNvCxnSpPr>
            <p:nvPr/>
          </p:nvCxnSpPr>
          <p:spPr>
            <a:xfrm>
              <a:off x="323088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46B458-42BA-4345-89DF-3F4BC9306936}"/>
              </a:ext>
            </a:extLst>
          </p:cNvPr>
          <p:cNvGrpSpPr/>
          <p:nvPr/>
        </p:nvGrpSpPr>
        <p:grpSpPr>
          <a:xfrm>
            <a:off x="1757679" y="1368116"/>
            <a:ext cx="3322317" cy="2221264"/>
            <a:chOff x="487680" y="992196"/>
            <a:chExt cx="3241040" cy="222126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6C7A25-0D7A-470C-B905-AC26FBE732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992196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91ED6A-F939-4043-95F5-151147F97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1547512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D0BB0C-A8F6-487B-B830-E3069243C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2102828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6F1BBB-6C88-417C-A416-1CC71D977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2658144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F85FCB-451D-416E-99F4-B40024AD8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3213460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EDB2510-6742-4B8F-B205-4A97255E8848}"/>
              </a:ext>
            </a:extLst>
          </p:cNvPr>
          <p:cNvSpPr txBox="1"/>
          <p:nvPr/>
        </p:nvSpPr>
        <p:spPr>
          <a:xfrm>
            <a:off x="1971092" y="4144696"/>
            <a:ext cx="28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Image divided into </a:t>
            </a:r>
            <a:r>
              <a:rPr lang="en-150" dirty="0" err="1"/>
              <a:t>NxM</a:t>
            </a:r>
            <a:r>
              <a:rPr lang="en-150" dirty="0"/>
              <a:t> tiles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FF9C4-FDA7-4946-8E3A-94293D6701E5}"/>
              </a:ext>
            </a:extLst>
          </p:cNvPr>
          <p:cNvSpPr txBox="1"/>
          <p:nvPr/>
        </p:nvSpPr>
        <p:spPr>
          <a:xfrm>
            <a:off x="1609002" y="5224743"/>
            <a:ext cx="4686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for each z-plane:</a:t>
            </a:r>
          </a:p>
          <a:p>
            <a:r>
              <a:rPr lang="en-150" dirty="0"/>
              <a:t>      for each tile (</a:t>
            </a:r>
            <a:r>
              <a:rPr lang="en-150" dirty="0" err="1"/>
              <a:t>i,j</a:t>
            </a:r>
            <a:r>
              <a:rPr lang="en-150" dirty="0"/>
              <a:t>): </a:t>
            </a:r>
            <a:br>
              <a:rPr lang="en-150" dirty="0"/>
            </a:br>
            <a:r>
              <a:rPr lang="en-150" dirty="0"/>
              <a:t>	 contrast(</a:t>
            </a:r>
            <a:r>
              <a:rPr lang="en-150" dirty="0" err="1"/>
              <a:t>z,i,j</a:t>
            </a:r>
            <a:r>
              <a:rPr lang="en-150" dirty="0"/>
              <a:t>) = (I</a:t>
            </a:r>
            <a:r>
              <a:rPr lang="en-150" baseline="-25000" dirty="0"/>
              <a:t>max</a:t>
            </a:r>
            <a:r>
              <a:rPr lang="en-150" dirty="0"/>
              <a:t> - I</a:t>
            </a:r>
            <a:r>
              <a:rPr lang="en-150" baseline="-25000" dirty="0"/>
              <a:t>min</a:t>
            </a:r>
            <a:r>
              <a:rPr lang="en-150" dirty="0"/>
              <a:t>)/ (I</a:t>
            </a:r>
            <a:r>
              <a:rPr lang="en-150" baseline="-25000" dirty="0"/>
              <a:t>max</a:t>
            </a:r>
            <a:r>
              <a:rPr lang="en-150" dirty="0"/>
              <a:t> + I</a:t>
            </a:r>
            <a:r>
              <a:rPr lang="en-150" baseline="-25000" dirty="0"/>
              <a:t>min</a:t>
            </a:r>
            <a:r>
              <a:rPr lang="en-150" dirty="0"/>
              <a:t>)</a:t>
            </a:r>
            <a:endParaRPr lang="de-DE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5C5317-9D83-448F-90D7-963FF823B038}"/>
              </a:ext>
            </a:extLst>
          </p:cNvPr>
          <p:cNvGrpSpPr/>
          <p:nvPr/>
        </p:nvGrpSpPr>
        <p:grpSpPr>
          <a:xfrm>
            <a:off x="5608316" y="358018"/>
            <a:ext cx="4408602" cy="4071742"/>
            <a:chOff x="5608316" y="358018"/>
            <a:chExt cx="4408602" cy="40717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199617C-7327-438C-A565-09305A0B454C}"/>
                </a:ext>
              </a:extLst>
            </p:cNvPr>
            <p:cNvGrpSpPr/>
            <p:nvPr/>
          </p:nvGrpSpPr>
          <p:grpSpPr>
            <a:xfrm>
              <a:off x="5608316" y="727350"/>
              <a:ext cx="4408602" cy="3702410"/>
              <a:chOff x="4338316" y="351430"/>
              <a:chExt cx="4408602" cy="370241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13837E83-C03A-4538-8BE3-13143EA3EC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48" t="15238" r="39649" b="8126"/>
              <a:stretch/>
            </p:blipFill>
            <p:spPr bwMode="auto">
              <a:xfrm>
                <a:off x="4338316" y="351430"/>
                <a:ext cx="3953699" cy="37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43C53AE2-FB84-4CA1-A799-27B90B3E3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22" r="33325"/>
              <a:stretch/>
            </p:blipFill>
            <p:spPr bwMode="auto">
              <a:xfrm>
                <a:off x="8292015" y="1298198"/>
                <a:ext cx="454903" cy="2470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9867C9-4461-48D2-A4C9-F5C112720509}"/>
                </a:ext>
              </a:extLst>
            </p:cNvPr>
            <p:cNvSpPr txBox="1"/>
            <p:nvPr/>
          </p:nvSpPr>
          <p:spPr>
            <a:xfrm>
              <a:off x="6709392" y="358018"/>
              <a:ext cx="2053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Contrast across FOV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87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FB32E9-F824-4845-80C1-CF12B6144780}"/>
              </a:ext>
            </a:extLst>
          </p:cNvPr>
          <p:cNvSpPr txBox="1"/>
          <p:nvPr/>
        </p:nvSpPr>
        <p:spPr>
          <a:xfrm>
            <a:off x="6638925" y="965462"/>
            <a:ext cx="53785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b="1" dirty="0"/>
              <a:t>Unexpected findings from a real lens testing</a:t>
            </a:r>
          </a:p>
          <a:p>
            <a:endParaRPr lang="en-150" sz="1600" dirty="0"/>
          </a:p>
          <a:p>
            <a:r>
              <a:rPr lang="en-150" sz="1600" dirty="0"/>
              <a:t>Contrast field is not spherical,</a:t>
            </a:r>
          </a:p>
          <a:p>
            <a:r>
              <a:rPr lang="en-150" sz="1600" dirty="0"/>
              <a:t>	... and not even axially symmetric</a:t>
            </a:r>
          </a:p>
          <a:p>
            <a:endParaRPr lang="en-150" sz="1600" dirty="0"/>
          </a:p>
          <a:p>
            <a:r>
              <a:rPr lang="en-150" sz="1600" dirty="0"/>
              <a:t>DOF (380 um) is larger than expected from a formula (170 um)</a:t>
            </a:r>
          </a:p>
          <a:p>
            <a:r>
              <a:rPr lang="en-150" sz="1600" dirty="0"/>
              <a:t>(probably because actual NA is smaller)</a:t>
            </a:r>
          </a:p>
          <a:p>
            <a:endParaRPr lang="en-150" sz="1600" dirty="0"/>
          </a:p>
          <a:p>
            <a:r>
              <a:rPr lang="en-150" sz="1600" dirty="0"/>
              <a:t>Field sag can be more than 100 um </a:t>
            </a:r>
          </a:p>
          <a:p>
            <a:r>
              <a:rPr lang="en-150" sz="1600" dirty="0"/>
              <a:t>(not ideal for SPIM)</a:t>
            </a:r>
            <a:endParaRPr lang="de-DE" sz="1600" dirty="0"/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0642977-448E-46B7-89BE-9D9F900A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20" y="3760724"/>
            <a:ext cx="6057214" cy="252383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A66CDAE-8EDE-49C3-866E-C2B939EFC75B}"/>
              </a:ext>
            </a:extLst>
          </p:cNvPr>
          <p:cNvGrpSpPr/>
          <p:nvPr/>
        </p:nvGrpSpPr>
        <p:grpSpPr>
          <a:xfrm>
            <a:off x="263471" y="190500"/>
            <a:ext cx="6375454" cy="6396280"/>
            <a:chOff x="263471" y="190500"/>
            <a:chExt cx="6375454" cy="6396280"/>
          </a:xfrm>
        </p:grpSpPr>
        <p:pic>
          <p:nvPicPr>
            <p:cNvPr id="21" name="Picture 20" descr="A picture containing monitor, light&#10;&#10;Description automatically generated">
              <a:extLst>
                <a:ext uri="{FF2B5EF4-FFF2-40B4-BE49-F238E27FC236}">
                  <a16:creationId xmlns:a16="http://schemas.microsoft.com/office/drawing/2014/main" id="{0D3CBA35-FE94-4699-8BB1-F0A9944E4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6" b="6732"/>
            <a:stretch/>
          </p:blipFill>
          <p:spPr>
            <a:xfrm>
              <a:off x="263471" y="190500"/>
              <a:ext cx="6375454" cy="639628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7017A1-6E80-4AC2-BFEE-E48AC17FD233}"/>
                </a:ext>
              </a:extLst>
            </p:cNvPr>
            <p:cNvSpPr txBox="1"/>
            <p:nvPr/>
          </p:nvSpPr>
          <p:spPr>
            <a:xfrm>
              <a:off x="581025" y="965462"/>
              <a:ext cx="986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Zoom 1x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7176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4D649AF-1F71-4B5C-87CB-BFEA725D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067175"/>
            <a:ext cx="5695264" cy="2373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040A6-AC40-4921-9A5F-924E1A83F4C3}"/>
              </a:ext>
            </a:extLst>
          </p:cNvPr>
          <p:cNvSpPr txBox="1"/>
          <p:nvPr/>
        </p:nvSpPr>
        <p:spPr>
          <a:xfrm>
            <a:off x="6803035" y="866775"/>
            <a:ext cx="3487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Zoom affects field curvature:</a:t>
            </a:r>
          </a:p>
          <a:p>
            <a:r>
              <a:rPr lang="en-150" dirty="0"/>
              <a:t>field becomes flatter (as expected),</a:t>
            </a:r>
          </a:p>
          <a:p>
            <a:r>
              <a:rPr lang="en-150" dirty="0"/>
              <a:t>but also changes sharpest areas</a:t>
            </a:r>
            <a:endParaRPr lang="de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0B340E-271C-4FFF-880F-F111A40E8B5A}"/>
              </a:ext>
            </a:extLst>
          </p:cNvPr>
          <p:cNvGrpSpPr/>
          <p:nvPr/>
        </p:nvGrpSpPr>
        <p:grpSpPr>
          <a:xfrm>
            <a:off x="391783" y="219075"/>
            <a:ext cx="6457887" cy="6419850"/>
            <a:chOff x="391783" y="219075"/>
            <a:chExt cx="6457887" cy="6419850"/>
          </a:xfrm>
        </p:grpSpPr>
        <p:pic>
          <p:nvPicPr>
            <p:cNvPr id="5" name="Picture 4" descr="A picture containing monitor&#10;&#10;Description automatically generated">
              <a:extLst>
                <a:ext uri="{FF2B5EF4-FFF2-40B4-BE49-F238E27FC236}">
                  <a16:creationId xmlns:a16="http://schemas.microsoft.com/office/drawing/2014/main" id="{862B3D7F-4D0C-4F02-BFBC-B724FD5A0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7" t="45" b="6753"/>
            <a:stretch/>
          </p:blipFill>
          <p:spPr>
            <a:xfrm>
              <a:off x="391783" y="219075"/>
              <a:ext cx="6457887" cy="64198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E75D4C-E5A9-4617-86FF-16E92EAFB658}"/>
                </a:ext>
              </a:extLst>
            </p:cNvPr>
            <p:cNvSpPr txBox="1"/>
            <p:nvPr/>
          </p:nvSpPr>
          <p:spPr>
            <a:xfrm>
              <a:off x="821410" y="1005274"/>
              <a:ext cx="1277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Zoom 1.25x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5323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nitor, light&#10;&#10;Description automatically generated">
            <a:extLst>
              <a:ext uri="{FF2B5EF4-FFF2-40B4-BE49-F238E27FC236}">
                <a16:creationId xmlns:a16="http://schemas.microsoft.com/office/drawing/2014/main" id="{640454E3-A8B7-457A-959F-229E074B5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0" y="178231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monitor&#10;&#10;Description automatically generated">
            <a:extLst>
              <a:ext uri="{FF2B5EF4-FFF2-40B4-BE49-F238E27FC236}">
                <a16:creationId xmlns:a16="http://schemas.microsoft.com/office/drawing/2014/main" id="{B91259A5-D169-4685-9CE6-EAB4F7E4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80" y="178231"/>
            <a:ext cx="2880000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9B860-E9CB-482A-AD73-4FF772758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22" y="191197"/>
            <a:ext cx="288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8F8B2-A533-48BE-89CB-0A00612F2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90" y="178231"/>
            <a:ext cx="288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4325B4-A8DD-41E7-99D7-17DCADFB2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18" y="3284297"/>
            <a:ext cx="2880000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5578B-5663-46BB-8CDA-D8DBD789C4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22" y="3284297"/>
            <a:ext cx="2880000" cy="28800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57F507CE-5FC5-41BA-8307-0E564AA819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22" y="328564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2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3A0D1-56A7-4040-A15B-A97C35A9449E}"/>
              </a:ext>
            </a:extLst>
          </p:cNvPr>
          <p:cNvSpPr txBox="1"/>
          <p:nvPr/>
        </p:nvSpPr>
        <p:spPr>
          <a:xfrm>
            <a:off x="4870834" y="191468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Is MVPLAPO-1x a good lens?</a:t>
            </a:r>
            <a:endParaRPr lang="de-DE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86AACE-2A50-4FCE-A5A2-C7EADDC90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11" y="5319146"/>
            <a:ext cx="3455999" cy="1440000"/>
          </a:xfrm>
          <a:prstGeom prst="rect">
            <a:avLst/>
          </a:prstGeom>
        </p:spPr>
      </p:pic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64341BDA-D297-46BF-B8A5-FB71D6D9A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1" y="554710"/>
            <a:ext cx="5040177" cy="5040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6E6D3-C25D-46D3-9FF5-E18D7C6A9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108" y="554887"/>
            <a:ext cx="5040000" cy="504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48A8F20E-93DF-4DE6-A9D2-8BD7F540E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73" y="5319146"/>
            <a:ext cx="3456000" cy="14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002A6F-22EF-463D-9A5D-78222B06D6E7}"/>
              </a:ext>
            </a:extLst>
          </p:cNvPr>
          <p:cNvSpPr txBox="1"/>
          <p:nvPr/>
        </p:nvSpPr>
        <p:spPr>
          <a:xfrm>
            <a:off x="3365738" y="6389814"/>
            <a:ext cx="2620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Sag across FOV (10.6 mm): </a:t>
            </a:r>
            <a:r>
              <a:rPr lang="en-150" sz="1400" b="1" dirty="0"/>
              <a:t>67 um</a:t>
            </a:r>
            <a:endParaRPr lang="de-DE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CB431-BA70-4C38-B403-3C97C6F2D472}"/>
              </a:ext>
            </a:extLst>
          </p:cNvPr>
          <p:cNvSpPr txBox="1"/>
          <p:nvPr/>
        </p:nvSpPr>
        <p:spPr>
          <a:xfrm>
            <a:off x="8743933" y="6389813"/>
            <a:ext cx="3276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Sag across same FOV: </a:t>
            </a:r>
            <a:r>
              <a:rPr lang="en-150" sz="1400" b="1" dirty="0"/>
              <a:t>18 um </a:t>
            </a:r>
            <a:r>
              <a:rPr lang="en-150" sz="1400" dirty="0"/>
              <a:t>(3.7x smaller)</a:t>
            </a:r>
            <a:endParaRPr lang="de-DE" sz="14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389A02-522D-4658-B995-D66E3FB32EA4}"/>
              </a:ext>
            </a:extLst>
          </p:cNvPr>
          <p:cNvSpPr/>
          <p:nvPr/>
        </p:nvSpPr>
        <p:spPr>
          <a:xfrm>
            <a:off x="6814704" y="3270142"/>
            <a:ext cx="1929229" cy="1666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635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10A64-6866-4D17-9D0C-D4295A2B55FA}"/>
              </a:ext>
            </a:extLst>
          </p:cNvPr>
          <p:cNvSpPr txBox="1"/>
          <p:nvPr/>
        </p:nvSpPr>
        <p:spPr>
          <a:xfrm>
            <a:off x="922149" y="534692"/>
            <a:ext cx="735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 err="1"/>
              <a:t>Todo</a:t>
            </a:r>
            <a:r>
              <a:rPr lang="en-150" dirty="0"/>
              <a:t>: repeat </a:t>
            </a:r>
            <a:r>
              <a:rPr lang="en-150" dirty="0" err="1"/>
              <a:t>Lensagon</a:t>
            </a:r>
            <a:r>
              <a:rPr lang="en-150" dirty="0"/>
              <a:t> test, with more accurate axial alignment of the target.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265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Vladimirov</dc:creator>
  <cp:lastModifiedBy>Nikita Vladimirov</cp:lastModifiedBy>
  <cp:revision>66</cp:revision>
  <dcterms:created xsi:type="dcterms:W3CDTF">2022-02-14T14:28:12Z</dcterms:created>
  <dcterms:modified xsi:type="dcterms:W3CDTF">2022-02-14T15:51:38Z</dcterms:modified>
</cp:coreProperties>
</file>